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563" r:id="rId2"/>
    <p:sldId id="1543" r:id="rId3"/>
    <p:sldId id="1560" r:id="rId4"/>
    <p:sldId id="1559" r:id="rId5"/>
    <p:sldId id="1508" r:id="rId6"/>
    <p:sldId id="1473" r:id="rId7"/>
    <p:sldId id="1510" r:id="rId8"/>
    <p:sldId id="1507" r:id="rId9"/>
    <p:sldId id="1511" r:id="rId10"/>
    <p:sldId id="1546" r:id="rId11"/>
    <p:sldId id="1520" r:id="rId12"/>
    <p:sldId id="1544" r:id="rId13"/>
    <p:sldId id="1547" r:id="rId14"/>
    <p:sldId id="1561" r:id="rId15"/>
    <p:sldId id="1564" r:id="rId16"/>
    <p:sldId id="1552" r:id="rId17"/>
    <p:sldId id="1558" r:id="rId18"/>
    <p:sldId id="1550" r:id="rId19"/>
    <p:sldId id="1479" r:id="rId20"/>
    <p:sldId id="1548" r:id="rId21"/>
    <p:sldId id="1549" r:id="rId22"/>
    <p:sldId id="1483" r:id="rId23"/>
    <p:sldId id="1562" r:id="rId24"/>
    <p:sldId id="1482" r:id="rId25"/>
    <p:sldId id="1485" r:id="rId26"/>
    <p:sldId id="1551" r:id="rId27"/>
    <p:sldId id="1487" r:id="rId28"/>
    <p:sldId id="1554" r:id="rId29"/>
    <p:sldId id="1555" r:id="rId30"/>
    <p:sldId id="1556" r:id="rId31"/>
    <p:sldId id="1557" r:id="rId32"/>
    <p:sldId id="1492" r:id="rId33"/>
    <p:sldId id="1493" r:id="rId34"/>
    <p:sldId id="1553" r:id="rId35"/>
    <p:sldId id="1523" r:id="rId36"/>
    <p:sldId id="1471" r:id="rId3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20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480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3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13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6: Data Mining (1/4)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February 27,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2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Spam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3296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Sentiment analysis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5895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Content (e.g., genre) classification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0460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Link prediction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026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Document ranking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959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 recognition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And much much more!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157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Fraud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743598" y="5432991"/>
            <a:ext cx="379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Features are highly application-specific!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0086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 of a ML Solution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Data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Features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Model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Optimization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15804">
            <a:off x="4129918" y="5355084"/>
            <a:ext cx="450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What “matters” the most?</a:t>
            </a:r>
            <a:endParaRPr lang="en-US" sz="28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6844">
            <a:off x="5510091" y="2508224"/>
            <a:ext cx="2887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logistic regression, naïve Bayes, SVM, random forests,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</a:rPr>
              <a:t>perceptrons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, neural networks,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264038">
            <a:off x="339694" y="3141856"/>
            <a:ext cx="352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gradient descent, stochastic gradient descent, L-BFGS,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86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6" grpId="0"/>
      <p:bldP spid="7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887538"/>
            <a:ext cx="5181600" cy="4818062"/>
            <a:chOff x="864" y="1497"/>
            <a:chExt cx="3264" cy="303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49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81200"/>
            <a:ext cx="8705850" cy="4876800"/>
            <a:chOff x="0" y="1556"/>
            <a:chExt cx="5484" cy="3072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56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743200"/>
            <a:ext cx="3962400" cy="30480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7526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 data like more data!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54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Limits of Supervised Classification?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is this a big data problem?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Isn’t gathering labels a serious bottleneck?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76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Crowdsourcing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ootstrapping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semi-supervised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techniques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Exploiting user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 logs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virtuous cycle of data-driven products</a:t>
            </a:r>
          </a:p>
        </p:txBody>
      </p:sp>
    </p:spTree>
    <p:extLst>
      <p:ext uri="{BB962C8B-B14F-4D97-AF65-F5344CB8AC3E}">
        <p14:creationId xmlns:p14="http://schemas.microsoft.com/office/powerpoint/2010/main" val="1134706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1524000"/>
            <a:ext cx="251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 useful service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3733800"/>
            <a:ext cx="3124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 to extract insights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3733800"/>
            <a:ext cx="2438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transform insights into action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ight Arrow 6"/>
          <p:cNvSpPr/>
          <p:nvPr/>
        </p:nvSpPr>
        <p:spPr bwMode="auto">
          <a:xfrm rot="3600000">
            <a:off x="5050762" y="25330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7200000" flipH="1">
            <a:off x="2459961" y="24568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flipH="1">
            <a:off x="3643223" y="3810000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2133600"/>
            <a:ext cx="2514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  <a:latin typeface="Gill Sans"/>
                <a:cs typeface="Gill Sans"/>
              </a:rPr>
              <a:t>$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(hopefully)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4798368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Google.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9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Facebook.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0" y="4798368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7800" y="4793903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Amazon.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Uber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Virtuous Product Cycle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7379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deal with neural networks?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Data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Features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Model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Optimization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53414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Supervised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Binary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187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Restrict output label to be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binary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68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Yes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/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No</a:t>
            </a:r>
            <a:endParaRPr lang="mr-IN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1/0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31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classifiers form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primitive 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building blocks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multi-class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problems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48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Binary Classifiers as Building Blocks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Example: four-way classification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33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vs. rest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classifiers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752600" y="2976936"/>
            <a:ext cx="1222612" cy="2966664"/>
            <a:chOff x="1752600" y="2976936"/>
            <a:chExt cx="1222612" cy="2966664"/>
          </a:xfrm>
        </p:grpSpPr>
        <p:sp>
          <p:nvSpPr>
            <p:cNvPr id="2" name="Rounded Rectangle 1"/>
            <p:cNvSpPr/>
            <p:nvPr/>
          </p:nvSpPr>
          <p:spPr bwMode="auto">
            <a:xfrm>
              <a:off x="1756012" y="2976936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A or not?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756012" y="3762624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 or not?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1752600" y="4548312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C or not?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1754875" y="5334000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 or not?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15000" y="2976936"/>
            <a:ext cx="2819400" cy="2966664"/>
            <a:chOff x="5715000" y="2976936"/>
            <a:chExt cx="2819400" cy="2966664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715000" y="2976936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A or not?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248400" y="3762624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 or not?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6781800" y="4548312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C or not?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7315200" y="5334000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 or not?</a:t>
              </a:r>
            </a:p>
          </p:txBody>
        </p:sp>
        <p:cxnSp>
          <p:nvCxnSpPr>
            <p:cNvPr id="5" name="Elbow Connector 4"/>
            <p:cNvCxnSpPr>
              <a:stCxn id="16" idx="3"/>
              <a:endCxn id="17" idx="1"/>
            </p:cNvCxnSpPr>
            <p:nvPr/>
          </p:nvCxnSpPr>
          <p:spPr bwMode="auto">
            <a:xfrm flipH="1">
              <a:off x="6248400" y="3281736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7" idx="3"/>
              <a:endCxn id="18" idx="1"/>
            </p:cNvCxnSpPr>
            <p:nvPr/>
          </p:nvCxnSpPr>
          <p:spPr bwMode="auto">
            <a:xfrm flipH="1">
              <a:off x="6781800" y="4067424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8" idx="3"/>
              <a:endCxn id="19" idx="1"/>
            </p:cNvCxnSpPr>
            <p:nvPr/>
          </p:nvCxnSpPr>
          <p:spPr bwMode="auto">
            <a:xfrm flipH="1">
              <a:off x="7315200" y="4853112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19600" y="2133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Classifier cascades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1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4478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1" y="1600200"/>
            <a:ext cx="1790700" cy="2819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08511" y="1885890"/>
            <a:ext cx="4359289" cy="400110"/>
            <a:chOff x="4267200" y="3124200"/>
            <a:chExt cx="435928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5089511" y="1180980"/>
            <a:ext cx="1871084" cy="457200"/>
            <a:chOff x="4267200" y="3124200"/>
            <a:chExt cx="1871084" cy="457200"/>
          </a:xfrm>
        </p:grpSpPr>
        <p:sp>
          <p:nvSpPr>
            <p:cNvPr id="61" name="TextBox 60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40" y="2385060"/>
            <a:ext cx="2689860" cy="2819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40" y="2766060"/>
            <a:ext cx="1127760" cy="2819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0" y="32004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0" y="360051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3341430"/>
            <a:ext cx="1264920" cy="2590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057710"/>
            <a:ext cx="1943100" cy="7620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638664" y="4591110"/>
            <a:ext cx="3438536" cy="533400"/>
            <a:chOff x="4267200" y="3124200"/>
            <a:chExt cx="3438536" cy="533400"/>
          </a:xfrm>
        </p:grpSpPr>
        <p:sp>
          <p:nvSpPr>
            <p:cNvPr id="71" name="TextBox 70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0" y="518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Typically,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consider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functions of a parametric form: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643265"/>
            <a:ext cx="3169920" cy="76200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37153" y="6157555"/>
            <a:ext cx="2844847" cy="476310"/>
            <a:chOff x="5105400" y="5029200"/>
            <a:chExt cx="2844847" cy="476310"/>
          </a:xfrm>
        </p:grpSpPr>
        <p:sp>
          <p:nvSpPr>
            <p:cNvPr id="77" name="TextBox 76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44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6" grpId="0"/>
      <p:bldP spid="67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Key insight: machine learning as an optimization problem!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(closed form solutions generally not possible)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41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062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924800" y="640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 caveats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Preliminaries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Rewrite: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00200" y="2057400"/>
            <a:ext cx="6096000" cy="762000"/>
            <a:chOff x="1295400" y="1524000"/>
            <a:chExt cx="6096000" cy="762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840" y="1710690"/>
              <a:ext cx="1432560" cy="388620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 bwMode="auto">
            <a:xfrm>
              <a:off x="4800600" y="1714500"/>
              <a:ext cx="838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0" y="1524000"/>
              <a:ext cx="3154680" cy="7620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gradient: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3352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“Points” to fastest increasing “direction”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3775770"/>
            <a:ext cx="4229100" cy="6629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So, at any point: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455920"/>
            <a:ext cx="1882140" cy="2819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5890260"/>
            <a:ext cx="1417320" cy="2819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86400" y="493389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967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  <p:bldP spid="21" grpId="0"/>
      <p:bldP spid="23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Iterative Update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at an arbitrary point, iteratively update: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2415540"/>
            <a:ext cx="3261360" cy="3276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We have: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5585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 rot="5400000" flipH="1" flipV="1">
            <a:off x="2514600" y="3124200"/>
            <a:ext cx="1143000" cy="990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514600" y="3611880"/>
            <a:ext cx="457200" cy="5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2" name="Right Arrow 11"/>
          <p:cNvSpPr/>
          <p:nvPr/>
        </p:nvSpPr>
        <p:spPr bwMode="auto">
          <a:xfrm>
            <a:off x="4572000" y="3048000"/>
            <a:ext cx="609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5562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Old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0" y="58790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Update based on gradient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5562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New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048000" y="3581400"/>
            <a:ext cx="76200" cy="76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2200" y="3352800"/>
            <a:ext cx="1066800" cy="914400"/>
            <a:chOff x="2362200" y="2895600"/>
            <a:chExt cx="1066800" cy="914400"/>
          </a:xfrm>
        </p:grpSpPr>
        <p:sp>
          <p:nvSpPr>
            <p:cNvPr id="19" name="Oval 18"/>
            <p:cNvSpPr/>
            <p:nvPr/>
          </p:nvSpPr>
          <p:spPr bwMode="auto">
            <a:xfrm>
              <a:off x="2819400" y="3352800"/>
              <a:ext cx="76200" cy="76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2362200" y="2895600"/>
              <a:ext cx="1066800" cy="914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876800"/>
            <a:ext cx="6229350" cy="952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8133" y="1739901"/>
            <a:ext cx="3729567" cy="2456744"/>
            <a:chOff x="728133" y="1282701"/>
            <a:chExt cx="3729567" cy="2456744"/>
          </a:xfrm>
        </p:grpSpPr>
        <p:sp>
          <p:nvSpPr>
            <p:cNvPr id="3" name="Freeform 2"/>
            <p:cNvSpPr/>
            <p:nvPr/>
          </p:nvSpPr>
          <p:spPr bwMode="auto">
            <a:xfrm>
              <a:off x="728133" y="1540933"/>
              <a:ext cx="3022600" cy="2198512"/>
            </a:xfrm>
            <a:custGeom>
              <a:avLst/>
              <a:gdLst>
                <a:gd name="connsiteX0" fmla="*/ 0 w 3022600"/>
                <a:gd name="connsiteY0" fmla="*/ 389467 h 2198512"/>
                <a:gd name="connsiteX1" fmla="*/ 592667 w 3022600"/>
                <a:gd name="connsiteY1" fmla="*/ 1778000 h 2198512"/>
                <a:gd name="connsiteX2" fmla="*/ 1236134 w 3022600"/>
                <a:gd name="connsiteY2" fmla="*/ 2150534 h 2198512"/>
                <a:gd name="connsiteX3" fmla="*/ 1761067 w 3022600"/>
                <a:gd name="connsiteY3" fmla="*/ 2065867 h 2198512"/>
                <a:gd name="connsiteX4" fmla="*/ 2226734 w 3022600"/>
                <a:gd name="connsiteY4" fmla="*/ 1761067 h 2198512"/>
                <a:gd name="connsiteX5" fmla="*/ 2607734 w 3022600"/>
                <a:gd name="connsiteY5" fmla="*/ 1219200 h 2198512"/>
                <a:gd name="connsiteX6" fmla="*/ 3022600 w 3022600"/>
                <a:gd name="connsiteY6" fmla="*/ 0 h 219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2600" h="2198512">
                  <a:moveTo>
                    <a:pt x="0" y="389467"/>
                  </a:moveTo>
                  <a:cubicBezTo>
                    <a:pt x="193322" y="936978"/>
                    <a:pt x="386645" y="1484489"/>
                    <a:pt x="592667" y="1778000"/>
                  </a:cubicBezTo>
                  <a:cubicBezTo>
                    <a:pt x="798689" y="2071511"/>
                    <a:pt x="1041401" y="2102556"/>
                    <a:pt x="1236134" y="2150534"/>
                  </a:cubicBezTo>
                  <a:cubicBezTo>
                    <a:pt x="1430867" y="2198512"/>
                    <a:pt x="1595967" y="2130778"/>
                    <a:pt x="1761067" y="2065867"/>
                  </a:cubicBezTo>
                  <a:cubicBezTo>
                    <a:pt x="1926167" y="2000956"/>
                    <a:pt x="2085623" y="1902178"/>
                    <a:pt x="2226734" y="1761067"/>
                  </a:cubicBezTo>
                  <a:cubicBezTo>
                    <a:pt x="2367845" y="1619956"/>
                    <a:pt x="2475090" y="1512711"/>
                    <a:pt x="2607734" y="1219200"/>
                  </a:cubicBezTo>
                  <a:cubicBezTo>
                    <a:pt x="2740378" y="925689"/>
                    <a:pt x="2925233" y="273755"/>
                    <a:pt x="3022600" y="0"/>
                  </a:cubicBez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82701"/>
              <a:ext cx="571500" cy="35242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118644"/>
            <a:ext cx="409575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819400"/>
            <a:ext cx="561975" cy="714375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Intuition behind the math…</a:t>
            </a:r>
          </a:p>
        </p:txBody>
      </p:sp>
    </p:spTree>
    <p:extLst>
      <p:ext uri="{BB962C8B-B14F-4D97-AF65-F5344CB8AC3E}">
        <p14:creationId xmlns:p14="http://schemas.microsoft.com/office/powerpoint/2010/main" val="3428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Iterative Update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at an arbitrary point, iteratively update: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315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details: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96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Figuring out the step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Getting stuck in local minima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Convergence rate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2415540"/>
            <a:ext cx="3261360" cy="3276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We have: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5585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21568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Repeat until convergence:</a:t>
            </a:r>
            <a:endParaRPr lang="en-US" sz="24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543300"/>
            <a:ext cx="6229350" cy="952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22479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Descent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091535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Note, sometimes formulated as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Franklin Gothic Book"/>
              </a:rPr>
              <a:t>ascent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 but entirely equivalent</a:t>
            </a:r>
            <a:endParaRPr lang="en-US" sz="24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4470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3810000"/>
            <a:ext cx="5151120" cy="5638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Even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More Details…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78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 is a “first order” optimization technique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59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slow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25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Newton and quasi-Newton methods: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069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Intuition: Taylor expansion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97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the Hessian (square matrix of second order partial derivatives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):</a:t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impractical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fully compute</a:t>
            </a:r>
          </a:p>
        </p:txBody>
      </p:sp>
    </p:spTree>
    <p:extLst>
      <p:ext uri="{BB962C8B-B14F-4D97-AF65-F5344CB8AC3E}">
        <p14:creationId xmlns:p14="http://schemas.microsoft.com/office/powerpoint/2010/main" val="3621155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Framing_hamm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4923"/>
            <a:ext cx="10058400" cy="739292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(Hammer)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472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047652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45920"/>
            <a:ext cx="1790700" cy="281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080260"/>
            <a:ext cx="26898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46126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640" y="4770120"/>
            <a:ext cx="2948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640" y="5661660"/>
            <a:ext cx="3413760" cy="66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3299460"/>
            <a:ext cx="2895600" cy="112014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Logistic Regression: Preliminaries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4686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32004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47961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Interpretation: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5546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Relation to the Logistic Function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4782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After some algebra: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981200"/>
            <a:ext cx="2773680" cy="12649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35052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logistic function: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061460"/>
            <a:ext cx="1429981" cy="586740"/>
          </a:xfrm>
          <a:prstGeom prst="rect">
            <a:avLst/>
          </a:prstGeom>
        </p:spPr>
      </p:pic>
      <p:pic>
        <p:nvPicPr>
          <p:cNvPr id="19" name="Picture 18" descr="logistic_func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505200"/>
            <a:ext cx="54102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25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2971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Descriptive vs. Predictive Analytics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 rot="20985745">
            <a:off x="146448" y="2595911"/>
            <a:ext cx="319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Learn </a:t>
            </a:r>
            <a:r>
              <a:rPr lang="en-US" sz="2400" b="0" smtClean="0">
                <a:solidFill>
                  <a:srgbClr val="FF0000"/>
                </a:solidFill>
                <a:latin typeface="Gill Sans"/>
              </a:rPr>
              <a:t>new buzzwords!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55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447800"/>
            <a:ext cx="271272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65" y="2491740"/>
            <a:ext cx="3002280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81000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334000"/>
            <a:ext cx="7498080" cy="754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267200"/>
            <a:ext cx="5753100" cy="32766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 an LR Classifier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1572136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Maximize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the conditional likelihood: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43798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the objective in terms of conditional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log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likelihood: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371790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We know: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" y="4186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So: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345" y="48723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Substituting: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83346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694795"/>
            <a:ext cx="749808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532995"/>
            <a:ext cx="473202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84320"/>
            <a:ext cx="3634740" cy="327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" y="4594860"/>
            <a:ext cx="4472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836920"/>
            <a:ext cx="6324600" cy="79248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LR Classifier Update Rule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123759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Take the derivative: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352359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General form of update rule: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400" y="537525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Final update rule: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76210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4800" y="5791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Want more details?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Take a real machine-learning course!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Lots more details…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595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Different loss functions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0636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74320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28600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6229350" cy="95250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355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Shortcomings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30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is bad at iterative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11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job startup costs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Awkward to retain state across iterations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sensitivity to skew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Iteration speed bounded by slowest task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Potentially poor cluster utilization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shuffle all data to a single reducer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2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Some possible tradeoffs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953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iterations vs. complexity of computation per iteration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L-BFGS: faster convergence, but more to compute</a:t>
            </a:r>
          </a:p>
        </p:txBody>
      </p:sp>
    </p:spTree>
    <p:extLst>
      <p:ext uri="{BB962C8B-B14F-4D97-AF65-F5344CB8AC3E}">
        <p14:creationId xmlns:p14="http://schemas.microsoft.com/office/powerpoint/2010/main" val="19572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62000" y="1295400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).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w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77131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difference?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985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9" grpId="0" animBg="1"/>
      <p:bldP spid="40" grpId="0" animBg="1"/>
      <p:bldP spid="45" grpId="0" animBg="1"/>
      <p:bldP spid="46" grpId="0"/>
      <p:bldP spid="47" grpId="0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29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Down Arrow 30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686300" y="42672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loud 2"/>
          <p:cNvSpPr/>
          <p:nvPr/>
        </p:nvSpPr>
        <p:spPr bwMode="auto">
          <a:xfrm flipV="1">
            <a:off x="1963003" y="4170755"/>
            <a:ext cx="3024685" cy="16764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953000" y="5486399"/>
            <a:ext cx="1655644" cy="7808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“Traditional”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048000" y="5486400"/>
            <a:ext cx="1828800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SQL on 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Hadoop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69090" y="5486400"/>
            <a:ext cx="1202709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Other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 tools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5885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5264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“Data Lake”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0" y="6324600"/>
            <a:ext cx="274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scientists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2" name="Can 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4" name="Down Arrow 33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38" name="Can 37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41" name="Can 40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169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Supervised Machine Learning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The generic problem of function induction given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sample </a:t>
            </a:r>
            <a:r>
              <a:rPr lang="en-US" sz="2400" b="0" dirty="0">
                <a:solidFill>
                  <a:schemeClr val="bg1"/>
                </a:solidFill>
                <a:latin typeface="Gill Sans"/>
              </a:rPr>
              <a:t>instances of input and output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089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Classification: output draws from finite discrete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labels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90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Regression</a:t>
            </a:r>
            <a:r>
              <a:rPr lang="en-US" sz="2000" b="0" dirty="0">
                <a:solidFill>
                  <a:schemeClr val="bg1"/>
                </a:solidFill>
                <a:latin typeface="Gill Sans"/>
              </a:rPr>
              <a:t>: output is a continuous 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8600" y="57912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This is not meant to be an exhaustive treatment of machine learning!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 rot="21400211">
            <a:off x="755281" y="3024550"/>
            <a:ext cx="182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Focus today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9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al_movable_typ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0643" y="1"/>
            <a:ext cx="10324643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smtClean="0"/>
              <a:t>Wikipedia (Sorting)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91200" y="228600"/>
            <a:ext cx="28956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Classification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09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Spam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3296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Sentiment analysis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5895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Content (e.g., topic) classification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0460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Link prediction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026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Document ranking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959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 recognition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And much much more!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157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Fraud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3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43404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1600" y="472642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Objects are represented in terms of features: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2600" y="518362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“Dense” features: sender IP, timestamp, # of recipients, length of message,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2600" y="584531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“Sparse” features: contains the term “</a:t>
            </a:r>
            <a:r>
              <a:rPr lang="en-US" sz="2000" b="0" dirty="0" err="1">
                <a:solidFill>
                  <a:schemeClr val="bg1"/>
                </a:solidFill>
                <a:latin typeface="Gill Sans"/>
              </a:rPr>
              <a:t>v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</a:rPr>
              <a:t>iagra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” in message, contains “URGENT” in subject, etc. 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419447">
            <a:off x="4428611" y="2508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Who comes up with the features?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 rot="21419447">
            <a:off x="4457693" y="2889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How?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Feature 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1734722"/>
            <a:ext cx="3657600" cy="2847975"/>
            <a:chOff x="304800" y="1734722"/>
            <a:chExt cx="3657600" cy="2847975"/>
          </a:xfrm>
        </p:grpSpPr>
        <p:pic>
          <p:nvPicPr>
            <p:cNvPr id="18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1442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0586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spam-c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3439697"/>
              <a:ext cx="1143000" cy="1143000"/>
            </a:xfrm>
            <a:prstGeom prst="rect">
              <a:avLst/>
            </a:prstGeom>
          </p:spPr>
        </p:pic>
        <p:pic>
          <p:nvPicPr>
            <p:cNvPr id="29" name="Picture 28" descr="ham-carto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734722"/>
              <a:ext cx="1143000" cy="866775"/>
            </a:xfrm>
            <a:prstGeom prst="rect">
              <a:avLst/>
            </a:prstGeom>
          </p:spPr>
        </p:pic>
        <p:pic>
          <p:nvPicPr>
            <p:cNvPr id="31" name="Picture 30" descr="spam-c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2296697"/>
              <a:ext cx="1143000" cy="1143000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 bwMode="auto">
            <a:xfrm>
              <a:off x="1676400" y="2753897"/>
              <a:ext cx="1143000" cy="228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auto">
            <a:xfrm flipV="1">
              <a:off x="1066800" y="2220497"/>
              <a:ext cx="762000" cy="6858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6776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Connector 34"/>
            <p:cNvCxnSpPr/>
            <p:nvPr/>
          </p:nvCxnSpPr>
          <p:spPr bwMode="auto">
            <a:xfrm>
              <a:off x="2209800" y="3592097"/>
              <a:ext cx="304800" cy="152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02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5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55534</TotalTime>
  <Words>965</Words>
  <Application>Microsoft Macintosh PowerPoint</Application>
  <PresentationFormat>On-screen Show (4:3)</PresentationFormat>
  <Paragraphs>241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Andale Mono</vt:lpstr>
      <vt:lpstr>Arial Black</vt:lpstr>
      <vt:lpstr>Franklin Gothic Book</vt:lpstr>
      <vt:lpstr>Gill Sans</vt:lpstr>
      <vt:lpstr>Helvetica Neue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11828</cp:revision>
  <cp:lastPrinted>2017-02-24T20:32:28Z</cp:lastPrinted>
  <dcterms:created xsi:type="dcterms:W3CDTF">2012-08-31T06:36:49Z</dcterms:created>
  <dcterms:modified xsi:type="dcterms:W3CDTF">2018-02-27T02:33:43Z</dcterms:modified>
  <cp:category/>
</cp:coreProperties>
</file>